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326" r:id="rId3"/>
    <p:sldId id="261" r:id="rId4"/>
    <p:sldId id="262" r:id="rId5"/>
    <p:sldId id="258" r:id="rId6"/>
    <p:sldId id="263" r:id="rId7"/>
    <p:sldId id="259" r:id="rId8"/>
    <p:sldId id="264" r:id="rId9"/>
    <p:sldId id="270" r:id="rId10"/>
    <p:sldId id="273" r:id="rId11"/>
    <p:sldId id="265" r:id="rId12"/>
    <p:sldId id="266" r:id="rId13"/>
    <p:sldId id="267" r:id="rId14"/>
    <p:sldId id="268" r:id="rId15"/>
    <p:sldId id="292" r:id="rId16"/>
    <p:sldId id="269" r:id="rId17"/>
    <p:sldId id="307" r:id="rId18"/>
    <p:sldId id="297" r:id="rId19"/>
    <p:sldId id="299" r:id="rId20"/>
    <p:sldId id="271" r:id="rId21"/>
    <p:sldId id="298" r:id="rId22"/>
    <p:sldId id="300" r:id="rId23"/>
    <p:sldId id="272" r:id="rId24"/>
    <p:sldId id="277" r:id="rId25"/>
    <p:sldId id="274" r:id="rId26"/>
    <p:sldId id="275" r:id="rId27"/>
    <p:sldId id="276" r:id="rId28"/>
    <p:sldId id="294" r:id="rId29"/>
    <p:sldId id="280" r:id="rId30"/>
    <p:sldId id="311" r:id="rId31"/>
    <p:sldId id="312" r:id="rId32"/>
    <p:sldId id="313" r:id="rId33"/>
    <p:sldId id="308" r:id="rId34"/>
    <p:sldId id="309" r:id="rId35"/>
    <p:sldId id="295" r:id="rId36"/>
    <p:sldId id="281" r:id="rId37"/>
    <p:sldId id="285" r:id="rId38"/>
    <p:sldId id="324" r:id="rId39"/>
    <p:sldId id="325" r:id="rId40"/>
    <p:sldId id="286" r:id="rId41"/>
    <p:sldId id="288" r:id="rId42"/>
    <p:sldId id="296" r:id="rId43"/>
    <p:sldId id="290" r:id="rId44"/>
    <p:sldId id="291" r:id="rId45"/>
    <p:sldId id="287" r:id="rId46"/>
    <p:sldId id="289" r:id="rId47"/>
    <p:sldId id="328" r:id="rId48"/>
    <p:sldId id="301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0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eron Jordan Mirhossaini" initials="CJM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Cameron Jordan Mirhossaini" initials="CJM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Cameron Jordan Mirhossaini" initials="CJM [2] [2]" lastIdx="1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Cameron Jordan Mirhossaini" initials="CJM [3]" lastIdx="1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Cameron Jordan Mirhossaini" initials="CJM [4]" lastIdx="1" clrIdx="4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8"/>
    <p:restoredTop sz="86505"/>
  </p:normalViewPr>
  <p:slideViewPr>
    <p:cSldViewPr snapToGrid="0" snapToObjects="1">
      <p:cViewPr>
        <p:scale>
          <a:sx n="43" d="100"/>
          <a:sy n="43" d="100"/>
        </p:scale>
        <p:origin x="188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8-15T10:38:32.359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10T10:46:01.498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8-10T10:46:01.498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8-10T10:46:01.498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09241-EB5D-FE4A-8978-B74A02D40D68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C4111-F7FD-3F4F-8D52-BDD4BB33E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metabolic pathway gave rise to </a:t>
            </a:r>
            <a:r>
              <a:rPr lang="en-US" dirty="0" smtClean="0"/>
              <a:t>lineages, </a:t>
            </a:r>
            <a:r>
              <a:rPr lang="en-US" dirty="0" smtClean="0"/>
              <a:t>there</a:t>
            </a:r>
            <a:r>
              <a:rPr lang="en-US" baseline="0" dirty="0" smtClean="0"/>
              <a:t> would be some genes that relate only to specific lineages evident early on (correlative)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03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Pseudo</a:t>
            </a:r>
            <a:r>
              <a:rPr lang="en-US" baseline="0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3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people on understanding of</a:t>
            </a:r>
            <a:r>
              <a:rPr lang="en-US" baseline="0" dirty="0" smtClean="0"/>
              <a:t> this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0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figure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Tukey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function should never be wider than your hand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4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metabolic pathway gave rise to </a:t>
            </a:r>
            <a:r>
              <a:rPr lang="en-US" dirty="0" smtClean="0"/>
              <a:t>lineages, </a:t>
            </a:r>
            <a:r>
              <a:rPr lang="en-US" dirty="0" smtClean="0"/>
              <a:t>there</a:t>
            </a:r>
            <a:r>
              <a:rPr lang="en-US" baseline="0" dirty="0" smtClean="0"/>
              <a:t> would be some genes that relate only to specific lineages evident early on (correlative)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1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figure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23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4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1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what combat does and why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9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metabolic pathway gave rise to </a:t>
            </a:r>
            <a:r>
              <a:rPr lang="en-US" dirty="0" smtClean="0"/>
              <a:t>lineages, </a:t>
            </a:r>
            <a:r>
              <a:rPr lang="en-US" dirty="0" smtClean="0"/>
              <a:t>there</a:t>
            </a:r>
            <a:r>
              <a:rPr lang="en-US" baseline="0" dirty="0" smtClean="0"/>
              <a:t> would be some genes that relate only to specific lineages evident early on (correlative)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9239B-6ACC-C64B-9943-7B4F38F627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5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Couple other ML</a:t>
            </a:r>
            <a:r>
              <a:rPr lang="en-US" baseline="0" dirty="0" smtClean="0"/>
              <a:t> algorithms we could have used—gradient boost fit the bill because multi-class classification, dependence between classes. Other options are native Bayes, 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Couple other ML</a:t>
            </a:r>
            <a:r>
              <a:rPr lang="en-US" baseline="0" dirty="0" smtClean="0"/>
              <a:t> algorithms we could have used—gradient boost fit the bill because multi-class classification, dependence between classes. Other options are native Bayes, 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8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Couple other ML</a:t>
            </a:r>
            <a:r>
              <a:rPr lang="en-US" baseline="0" dirty="0" smtClean="0"/>
              <a:t> algorithms we could have used—gradient boost fit the bill because multi-class classification, dependence between classes. Other options are native Bayes, 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C4111-F7FD-3F4F-8D52-BDD4BB33E1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8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2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3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2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6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9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4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0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56A92-64BE-AA4E-BC28-9F656F1C393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29C8C-C53E-A74F-BE5F-E84AF64F7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2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cbi.nlm.nih.gov/pmc/articles/PMC4896498/pdf/pone.0156594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mrc-lmb.cam.ac.uk/genomes/madanm/microarray/chapter-final.pdf" TargetMode="External"/><Relationship Id="rId5" Type="http://schemas.openxmlformats.org/officeDocument/2006/relationships/hyperlink" Target="https://watermark.silverchair.com/040249.pdf?token=AQECAHi208BE49Ooan9kkhW_Ercy7Dm3ZL_9Cf3qfKAc485ysgAAAmIwggJeBgkqhkiG9w0BBwagggJPMIICSwIBADCCAkQGCSqGSIb3DQEHATAeBglghkgBZQMEAS4wEQQMAxueUCeqR-CJa6WAAgEQgIICFQ9ViS7NyJXrhbBMqNWzVA8GtbjvZeblYRM6XimB" TargetMode="External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MetabolicGenes_No_filter.pdf" TargetMode="External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LScript/plotsMetabolicMeg_PDCFiltered.pdf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ALLGenes_No_filter.pdf" TargetMode="Externa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MetabolicGenes_No_filter.pdf" TargetMode="External"/><Relationship Id="rId3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LScript/plotsAllGenesPDC_Filtered.pdf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MetabolicPDC_filt.pdf" TargetMode="External"/><Relationship Id="rId3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Metabolic_myPred.pdf" TargetMode="Externa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AllGenes_myPred.pdf" TargetMode="External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MetabolicMeg_MyPredFiltered.pdf" TargetMode="External"/><Relationship Id="rId3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LScript/plotsAllMeg_MyPredFiltered.pdf" TargetMode="External"/><Relationship Id="rId3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145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Identifying Metabolic Regulators of Human Stem Cell Differentiation using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8791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Cameron </a:t>
            </a:r>
            <a:r>
              <a:rPr lang="en-US" dirty="0" smtClean="0"/>
              <a:t>Mirhossaini</a:t>
            </a:r>
          </a:p>
          <a:p>
            <a:r>
              <a:rPr lang="en-US" dirty="0"/>
              <a:t>Jason Cosgrove and Leïla Périe</a:t>
            </a:r>
          </a:p>
          <a:p>
            <a:r>
              <a:rPr lang="en-US" dirty="0"/>
              <a:t>L’Institut Curie</a:t>
            </a:r>
          </a:p>
          <a:p>
            <a:r>
              <a:rPr lang="en-US" dirty="0"/>
              <a:t>Paris, France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17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2" y="1115785"/>
            <a:ext cx="6299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56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Source of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14319"/>
            <a:ext cx="10515600" cy="4351338"/>
          </a:xfrm>
        </p:spPr>
        <p:txBody>
          <a:bodyPr/>
          <a:lstStyle/>
          <a:p>
            <a:r>
              <a:rPr lang="en-US" sz="2400" dirty="0" smtClean="0"/>
              <a:t>211 </a:t>
            </a:r>
            <a:r>
              <a:rPr lang="en-US" sz="2400" dirty="0" smtClean="0"/>
              <a:t>sample cells </a:t>
            </a:r>
            <a:r>
              <a:rPr lang="en-US" sz="2400" dirty="0" smtClean="0"/>
              <a:t>collected from umbilical cord blood and peripheral blood via </a:t>
            </a:r>
            <a:r>
              <a:rPr lang="en-US" sz="2400" dirty="0" err="1" smtClean="0"/>
              <a:t>multiparameter</a:t>
            </a:r>
            <a:r>
              <a:rPr lang="en-US" sz="2400" dirty="0" smtClean="0"/>
              <a:t> flow </a:t>
            </a:r>
            <a:r>
              <a:rPr lang="en-US" sz="2400" dirty="0" smtClean="0"/>
              <a:t>cytometry (22,944 genes)</a:t>
            </a:r>
            <a:endParaRPr lang="en-US" sz="2400" dirty="0" smtClean="0"/>
          </a:p>
          <a:p>
            <a:r>
              <a:rPr lang="en-US" sz="2400" dirty="0" smtClean="0"/>
              <a:t>Isolated mRNA from each cell type and measured expression profiles using Affymatrix </a:t>
            </a:r>
            <a:r>
              <a:rPr lang="en-US" sz="2400" dirty="0" smtClean="0"/>
              <a:t>microarrays (light intensity)</a:t>
            </a:r>
            <a:endParaRPr lang="en-US" sz="2400" dirty="0" smtClean="0"/>
          </a:p>
          <a:p>
            <a:r>
              <a:rPr lang="en-US" sz="2400" dirty="0" smtClean="0"/>
              <a:t>Human umbilical cord blood harvested from postpartum placentas at Brigham </a:t>
            </a:r>
            <a:r>
              <a:rPr lang="en-US" sz="2400" dirty="0"/>
              <a:t>and Women's Hospital under </a:t>
            </a:r>
            <a:r>
              <a:rPr lang="en-US" sz="2400" dirty="0" smtClean="0"/>
              <a:t>an IRB-approved protocol</a:t>
            </a:r>
          </a:p>
          <a:p>
            <a:pPr lvl="1"/>
            <a:r>
              <a:rPr lang="en-US" sz="2000" dirty="0" smtClean="0"/>
              <a:t>Majority came from human umbilical chord blood</a:t>
            </a:r>
          </a:p>
          <a:p>
            <a:pPr lvl="1"/>
            <a:r>
              <a:rPr lang="en-US" sz="2000" dirty="0" smtClean="0"/>
              <a:t>Terminally differentiated lymphocyte populations (T cells, B cells, natural killer cells, and dendritic cells) came from adult peripheral blood because they require exposure to antigens after birth</a:t>
            </a:r>
          </a:p>
          <a:p>
            <a:endParaRPr lang="en-US" sz="2400" dirty="0" smtClean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t="24015" r="34113" b="27681"/>
          <a:stretch/>
        </p:blipFill>
        <p:spPr>
          <a:xfrm>
            <a:off x="0" y="-22317"/>
            <a:ext cx="12192000" cy="26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 of DMAP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ComBat</a:t>
            </a:r>
            <a:r>
              <a:rPr lang="en-US" dirty="0" smtClean="0"/>
              <a:t> method used to reduce batch effects</a:t>
            </a:r>
          </a:p>
          <a:p>
            <a:pPr lvl="1"/>
            <a:r>
              <a:rPr lang="en-US" dirty="0" smtClean="0"/>
              <a:t>Applies empirical Bayes framework for adjusting data for batch </a:t>
            </a:r>
            <a:r>
              <a:rPr lang="en-US" dirty="0" smtClean="0"/>
              <a:t>effects</a:t>
            </a:r>
          </a:p>
          <a:p>
            <a:pPr lvl="1"/>
            <a:r>
              <a:rPr lang="en-US" b="1" dirty="0" smtClean="0"/>
              <a:t>Handles unwanted variation across batches</a:t>
            </a:r>
            <a:endParaRPr lang="en-US" b="1" dirty="0" smtClean="0"/>
          </a:p>
          <a:p>
            <a:r>
              <a:rPr lang="en-US" dirty="0" smtClean="0"/>
              <a:t>Transcript levels processed via RMA method</a:t>
            </a:r>
          </a:p>
          <a:p>
            <a:pPr lvl="1"/>
            <a:r>
              <a:rPr lang="en-US" dirty="0" smtClean="0"/>
              <a:t>Corrects for non-biological sample variation using quantile normalization </a:t>
            </a:r>
          </a:p>
          <a:p>
            <a:pPr lvl="1"/>
            <a:r>
              <a:rPr lang="en-US" b="1" dirty="0" smtClean="0"/>
              <a:t>Handles unwanted variation within </a:t>
            </a:r>
            <a:r>
              <a:rPr lang="en-US" b="1" dirty="0" smtClean="0"/>
              <a:t>one batch</a:t>
            </a:r>
          </a:p>
          <a:p>
            <a:r>
              <a:rPr lang="en-US" dirty="0" smtClean="0"/>
              <a:t>NA values?</a:t>
            </a:r>
          </a:p>
          <a:p>
            <a:r>
              <a:rPr lang="en-US" dirty="0" smtClean="0"/>
              <a:t>Row/Column names, transpose</a:t>
            </a:r>
          </a:p>
          <a:p>
            <a:r>
              <a:rPr lang="en-US" dirty="0" smtClean="0"/>
              <a:t>Relevant Cell Types + Metabolic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ComBat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From Bioconductor package </a:t>
            </a:r>
            <a:r>
              <a:rPr lang="en-US" dirty="0" err="1" smtClean="0"/>
              <a:t>sva</a:t>
            </a:r>
            <a:endParaRPr lang="en-US" dirty="0" smtClean="0"/>
          </a:p>
          <a:p>
            <a:r>
              <a:rPr lang="en-US" dirty="0" smtClean="0"/>
              <a:t>Batch effects- technical sources of variation that have been added to samples during </a:t>
            </a:r>
            <a:r>
              <a:rPr lang="en-US" dirty="0" smtClean="0"/>
              <a:t>handling from different batches, or sets, of data</a:t>
            </a:r>
            <a:endParaRPr lang="en-US" dirty="0" smtClean="0"/>
          </a:p>
          <a:p>
            <a:r>
              <a:rPr lang="en-US" dirty="0" smtClean="0"/>
              <a:t>Location and scale parameters, representing mean and variance, are estimated for each batch and each gene independently</a:t>
            </a:r>
          </a:p>
          <a:p>
            <a:pPr lvl="1"/>
            <a:r>
              <a:rPr lang="en-US" dirty="0" smtClean="0"/>
              <a:t>Batch effects are estimated by empirical Bayes and used for batch effect removal</a:t>
            </a:r>
          </a:p>
          <a:p>
            <a:r>
              <a:rPr lang="en-US" dirty="0" smtClean="0">
                <a:hlinkClick r:id="rId2"/>
              </a:rPr>
              <a:t>Removing Batch Effects from Longitudinal Gene Expression - Quantile Normalization Plus ComBat as Best Approach for Microarray Transcriptome Data</a:t>
            </a:r>
            <a:r>
              <a:rPr lang="en-US" dirty="0" smtClean="0"/>
              <a:t> attests to </a:t>
            </a:r>
            <a:r>
              <a:rPr lang="en-US" dirty="0" err="1" smtClean="0"/>
              <a:t>ComBat’s</a:t>
            </a:r>
            <a:r>
              <a:rPr lang="en-US" dirty="0" smtClean="0"/>
              <a:t> success in reducing batch effects and maintaining biological variability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Multi-array Average (RMA)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86" y="1124622"/>
            <a:ext cx="4282370" cy="2190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178" y="166074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Background Correction </a:t>
            </a:r>
          </a:p>
          <a:p>
            <a:pPr lvl="1"/>
            <a:r>
              <a:rPr lang="en-US" dirty="0" smtClean="0"/>
              <a:t>Removes peripheral intensities not from probe itself</a:t>
            </a:r>
          </a:p>
          <a:p>
            <a:pPr lvl="1"/>
            <a:r>
              <a:rPr lang="en-US" dirty="0" smtClean="0"/>
              <a:t>Assign spot intensity after subtracting for background intensity</a:t>
            </a:r>
          </a:p>
          <a:p>
            <a:pPr lvl="1"/>
            <a:r>
              <a:rPr lang="en-US" dirty="0" smtClean="0"/>
              <a:t>Report median/mean pixel intensity for each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 transform, mean = 0</a:t>
            </a:r>
          </a:p>
          <a:p>
            <a:pPr lvl="1"/>
            <a:r>
              <a:rPr lang="en-US" dirty="0" smtClean="0"/>
              <a:t>Standardizes and normalizes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Quantile normalization</a:t>
            </a:r>
          </a:p>
          <a:p>
            <a:pPr lvl="1"/>
            <a:r>
              <a:rPr lang="en-US" dirty="0" smtClean="0"/>
              <a:t>Focus in most highly expressed gene in each sample</a:t>
            </a:r>
          </a:p>
          <a:p>
            <a:pPr lvl="1"/>
            <a:r>
              <a:rPr lang="en-US" dirty="0" smtClean="0"/>
              <a:t>Calculate mean of this gene</a:t>
            </a:r>
          </a:p>
          <a:p>
            <a:pPr lvl="1"/>
            <a:r>
              <a:rPr lang="en-US" dirty="0" smtClean="0"/>
              <a:t>Quantile-normalized value for genes with highest expression is their mean value in new plot</a:t>
            </a:r>
          </a:p>
          <a:p>
            <a:pPr lvl="1"/>
            <a:r>
              <a:rPr lang="en-US" dirty="0" smtClean="0"/>
              <a:t>Repeat for each gene in all probes</a:t>
            </a:r>
          </a:p>
          <a:p>
            <a:r>
              <a:rPr lang="en-US" b="1" dirty="0" smtClean="0"/>
              <a:t>Needed because</a:t>
            </a:r>
          </a:p>
          <a:p>
            <a:pPr lvl="1"/>
            <a:r>
              <a:rPr lang="en-US" b="1" dirty="0" smtClean="0"/>
              <a:t>Interesting Variation vs. Obscuring Variation</a:t>
            </a:r>
          </a:p>
          <a:p>
            <a:pPr lvl="1"/>
            <a:r>
              <a:rPr lang="en-US" b="1" dirty="0" smtClean="0"/>
              <a:t>Interesting Variation: differences between diseased tissue and healthy tissue</a:t>
            </a:r>
          </a:p>
          <a:p>
            <a:pPr lvl="1"/>
            <a:r>
              <a:rPr lang="en-US" b="1" dirty="0" smtClean="0"/>
              <a:t>Obscuring Variation: manufacturing, processing (labeling, hybridization, scanning) of arrays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466" y="6273032"/>
            <a:ext cx="7766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An Introduction to Microarray Data Analysis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Source: </a:t>
            </a:r>
            <a:r>
              <a:rPr lang="en-US" sz="1400" dirty="0" smtClean="0">
                <a:hlinkClick r:id="rId5"/>
              </a:rPr>
              <a:t>Exploration, normalization, and summaries of high density oligonucleotide array probe level data </a:t>
            </a:r>
            <a:endParaRPr lang="en-US" sz="1400" dirty="0" smtClean="0"/>
          </a:p>
        </p:txBody>
      </p:sp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37" y="4453802"/>
            <a:ext cx="1558282" cy="155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9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91940" cy="4351338"/>
          </a:xfrm>
        </p:spPr>
        <p:txBody>
          <a:bodyPr/>
          <a:lstStyle/>
          <a:p>
            <a:r>
              <a:rPr lang="en-US" dirty="0" smtClean="0"/>
              <a:t>Data is messy</a:t>
            </a:r>
          </a:p>
          <a:p>
            <a:r>
              <a:rPr lang="en-US" dirty="0" smtClean="0"/>
              <a:t>All experimentation will have some error</a:t>
            </a:r>
          </a:p>
          <a:p>
            <a:r>
              <a:rPr lang="en-US" dirty="0" smtClean="0"/>
              <a:t>Mathematics is a (off-the-cuff) way of handling inherent disorder</a:t>
            </a:r>
          </a:p>
          <a:p>
            <a:r>
              <a:rPr lang="en-US" dirty="0" smtClean="0"/>
              <a:t>Henry is a complex being and numbers only aim to simplify his complexity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29" y="1027906"/>
            <a:ext cx="3848871" cy="5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dirty="0" smtClean="0"/>
              <a:t>Processing: Data</a:t>
            </a:r>
          </a:p>
          <a:p>
            <a:r>
              <a:rPr lang="en-US" b="1" dirty="0" smtClean="0"/>
              <a:t>Application: Machine Learning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Filtering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Gene Output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Conclusions/Discussion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8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Metabolism is a key regulator in Hematopoietic stem cell differentiation in humans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4457700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true, metabolic </a:t>
            </a:r>
            <a:r>
              <a:rPr lang="en-US" dirty="0"/>
              <a:t>g</a:t>
            </a:r>
            <a:r>
              <a:rPr lang="en-US" dirty="0" smtClean="0"/>
              <a:t>enes variation should correlate with lineage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/>
        </p:nvSpPr>
        <p:spPr>
          <a:xfrm>
            <a:off x="1679944" y="2360428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8105553" y="2360428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65674" y="3349256"/>
            <a:ext cx="25518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07535" y="1749899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Progenitor Cell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54526" y="2745455"/>
            <a:ext cx="187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Machine Learning Algorithm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4041" y="1739267"/>
            <a:ext cx="256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Mature </a:t>
            </a:r>
            <a:r>
              <a:rPr lang="en-US" smtClean="0"/>
              <a:t>Cell prediction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49" y="3621234"/>
            <a:ext cx="2466639" cy="3236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013" y="467833"/>
            <a:ext cx="7382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Classification Problem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566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539062"/>
            <a:ext cx="7175500" cy="478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13" y="467833"/>
            <a:ext cx="7382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Classification Problem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03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316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BS: Mathematical and Computational Science</a:t>
            </a:r>
          </a:p>
          <a:p>
            <a:pPr lvl="1"/>
            <a:r>
              <a:rPr lang="en-US" dirty="0" smtClean="0"/>
              <a:t>”Liberal Arts for Mathematics”</a:t>
            </a:r>
          </a:p>
          <a:p>
            <a:r>
              <a:rPr lang="en-US" dirty="0" smtClean="0"/>
              <a:t>Background in Statistics, Computer Science, and Mathematics</a:t>
            </a:r>
          </a:p>
          <a:p>
            <a:r>
              <a:rPr lang="en-US" dirty="0" smtClean="0"/>
              <a:t>Applications to Sociology and Biology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Personal Life</a:t>
            </a:r>
          </a:p>
          <a:p>
            <a:r>
              <a:rPr lang="en-US" dirty="0" smtClean="0"/>
              <a:t>Runner</a:t>
            </a:r>
          </a:p>
          <a:p>
            <a:r>
              <a:rPr lang="en-US" dirty="0" smtClean="0"/>
              <a:t>Interested in Botany and Astronomy,</a:t>
            </a:r>
            <a:endParaRPr lang="en-US" dirty="0"/>
          </a:p>
        </p:txBody>
      </p:sp>
      <p:pic>
        <p:nvPicPr>
          <p:cNvPr id="15362" name="Picture 2" descr="ollow Stanford University's (@Stanford) latest Tweets / Tw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6906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8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59" y="2317898"/>
            <a:ext cx="39765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Create/Train model rules using mature cells (Henry’s feet)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Verify accuracy of model (how well did it do on cells known well?)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Train on Progenitor cells (or ideally, cells that a human would not be able to discern)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5358809" y="2764465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9227288" y="2764465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43923" y="3753293"/>
            <a:ext cx="1424763" cy="10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13991" y="2167992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Mature Cell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54879" y="2042910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Mature Cell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43923" y="3277413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Gradient 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59" y="2317898"/>
            <a:ext cx="39765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Create/Train model rules using mature cells (Henry’s feet)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Verify accuracy of model (how well did it do on cells known well?)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2"/>
                </a:solidFill>
              </a:rPr>
              <a:t>Train on Progenitor cells (or ideally, cells that a human would not be able to discern)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867656"/>
              </p:ext>
            </p:extLst>
          </p:nvPr>
        </p:nvGraphicFramePr>
        <p:xfrm>
          <a:off x="6096000" y="1410064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  <a:p>
                      <a:pPr algn="ctr"/>
                      <a:r>
                        <a:rPr lang="en-US" sz="800" dirty="0" smtClean="0"/>
                        <a:t>MEGA2.10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GRAN2.22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900" dirty="0" smtClean="0"/>
                    </a:p>
                    <a:p>
                      <a:pPr algn="ctr"/>
                      <a:r>
                        <a:rPr lang="en-US" sz="800" dirty="0" smtClean="0"/>
                        <a:t>ERY2.11</a:t>
                      </a:r>
                      <a:endParaRPr lang="en-US" sz="8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92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9459" y="2317898"/>
            <a:ext cx="397657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Create/Train model rules using mature cells (Henry’s feet)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Verify accuracy of model (how well did it do on cells known well?)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 smtClean="0"/>
              <a:t>Test on Progenitor cells (or ideally, cells that a human would not be able to discern)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5358809" y="2764465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9227288" y="2764465"/>
            <a:ext cx="2126512" cy="1977656"/>
          </a:xfrm>
          <a:prstGeom prst="don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43923" y="3753293"/>
            <a:ext cx="1424763" cy="10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13991" y="1994732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Progenitor Cell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54879" y="1926748"/>
            <a:ext cx="170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Mature Cell prediction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43923" y="3277413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Gradient 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0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23" y="412923"/>
            <a:ext cx="10515600" cy="1325563"/>
          </a:xfrm>
        </p:spPr>
        <p:txBody>
          <a:bodyPr/>
          <a:lstStyle/>
          <a:p>
            <a:r>
              <a:rPr lang="en-US" dirty="0" smtClean="0"/>
              <a:t>Gradient Boost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72" y="1903181"/>
            <a:ext cx="3864429" cy="4478001"/>
          </a:xfrm>
        </p:spPr>
      </p:pic>
      <p:sp>
        <p:nvSpPr>
          <p:cNvPr id="6" name="Oval 5"/>
          <p:cNvSpPr/>
          <p:nvPr/>
        </p:nvSpPr>
        <p:spPr>
          <a:xfrm>
            <a:off x="1164771" y="5123543"/>
            <a:ext cx="780143" cy="502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59481" y="5239267"/>
            <a:ext cx="921917" cy="774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12193" y="5123543"/>
            <a:ext cx="783772" cy="7692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03" y="2606689"/>
            <a:ext cx="3226197" cy="2085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334639"/>
            <a:ext cx="4127980" cy="275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2" y="1115785"/>
            <a:ext cx="6299200" cy="4330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0286" y="420914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Data: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 for 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457200" lvl="1" indent="0">
                  <a:buNone/>
                </a:pPr>
                <a:r>
                  <a:rPr lang="en-US" dirty="0" smtClean="0"/>
                  <a:t>*Without loss of generality, focus on lymphoid cells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Build first ”Tree”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𝑡h𝑒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𝑜𝑑𝑑𝑠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⁡(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𝑠𝑎𝑚𝑝𝑙𝑒𝑠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𝜖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𝑙𝑦𝑚𝑝h𝑜𝑖𝑑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𝑙𝑖𝑛𝑒𝑎𝑔𝑒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𝑠𝑎𝑚𝑝𝑙𝑒𝑠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∉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𝑙𝑦𝑚𝑝h𝑜𝑖𝑑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𝑙𝑖𝑛𝑒𝑎𝑔𝑒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= x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smtClean="0"/>
                  <a:t>Convert x into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en-US" b="0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Calculate Residuals for first ”Tree”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smtClean="0"/>
                  <a:t>Residual = Observed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Predicted</a:t>
                </a:r>
              </a:p>
              <a:p>
                <a:pPr marL="1828800" lvl="3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𝑂𝑏𝑠𝑒𝑟𝑣𝑒𝑑</m:t>
                    </m:r>
                    <m:r>
                      <a:rPr lang="en-US" b="0" i="1" smtClean="0">
                        <a:latin typeface="Cambria Math" charset="0"/>
                      </a:rPr>
                      <m:t>=1 </m:t>
                    </m:r>
                    <m:r>
                      <a:rPr lang="en-US" b="0" i="1" smtClean="0">
                        <a:latin typeface="Cambria Math" charset="0"/>
                      </a:rPr>
                      <m:t>𝑖𝑓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𝑠𝑎𝑚𝑝𝑙𝑒</m:t>
                    </m:r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𝑙𝑦𝑚𝑝h𝑜𝑖𝑑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𝑙𝑖𝑛𝑒𝑎𝑔𝑒</m:t>
                    </m:r>
                  </m:oMath>
                </a14:m>
                <a:endParaRPr lang="en-US" dirty="0" smtClean="0"/>
              </a:p>
              <a:p>
                <a:pPr marL="1828800" lvl="3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𝑂𝑏𝑠𝑒𝑟𝑣𝑒𝑑</m:t>
                    </m:r>
                    <m:r>
                      <a:rPr lang="en-US" b="0" i="1" smtClean="0">
                        <a:latin typeface="Cambria Math" charset="0"/>
                      </a:rPr>
                      <m:t>=0 </m:t>
                    </m:r>
                    <m:r>
                      <a:rPr lang="en-US" b="0" i="1" smtClean="0">
                        <a:latin typeface="Cambria Math" charset="0"/>
                      </a:rPr>
                      <m:t>𝑖𝑓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𝑠𝑎𝑚𝑝𝑙𝑒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  <m:r>
                      <a:rPr lang="en-US" b="0" i="1" smtClean="0">
                        <a:latin typeface="Cambria Math" charset="0"/>
                      </a:rPr>
                      <m:t>𝑙𝑦𝑚𝑝h𝑜𝑖𝑑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𝑙𝑖𝑛𝑒𝑎𝑔𝑒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Build tree that predicts residual using table information (gene expression)</a:t>
                </a:r>
                <a:endParaRPr lang="en-US" dirty="0"/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smtClean="0"/>
                  <a:t>Transform residuals in terminal leaves using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l-G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𝑅𝑒𝑠𝑖𝑑𝑢𝑎𝑙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Calculate Log of the Odds for each sample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𝑟𝑎𝑡𝑒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𝑡𝑒𝑟𝑚𝑖𝑛𝑎𝑙</m:t>
                    </m:r>
                    <m:r>
                      <a:rPr lang="en-US" b="0" i="1" smtClean="0">
                        <a:latin typeface="Cambria Math" charset="0"/>
                      </a:rPr>
                      <m:t> .</m:t>
                    </m:r>
                    <m:r>
                      <a:rPr lang="en-US" b="0" i="1" smtClean="0">
                        <a:latin typeface="Cambria Math" charset="0"/>
                      </a:rPr>
                      <m:t>𝑙𝑒𝑎𝑓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𝑣𝑎𝑙𝑢</m:t>
                    </m:r>
                  </m:oMath>
                </a14:m>
                <a:r>
                  <a:rPr lang="en-US" dirty="0" smtClean="0"/>
                  <a:t>e</a:t>
                </a:r>
                <a:br>
                  <a:rPr lang="en-US" dirty="0" smtClean="0"/>
                </a:br>
                <a:endParaRPr lang="en-US" dirty="0" smtClean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/>
                  <a:t>Repeat from 1.2 until either Residual = 0 or max number of trees are made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3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686" y="808719"/>
            <a:ext cx="3052766" cy="1024203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/>
              <a:t>MC Area under the Curve:</a:t>
            </a:r>
            <a:br>
              <a:rPr lang="en-US" sz="2000" dirty="0" smtClean="0"/>
            </a:br>
            <a:r>
              <a:rPr lang="en-US" sz="2000" dirty="0" smtClean="0"/>
              <a:t>.8791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08026" y="1256542"/>
          <a:ext cx="5486400" cy="54864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99330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3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123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123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232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58923" y="3815077"/>
            <a:ext cx="122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4026" y="7104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76686" y="2034038"/>
            <a:ext cx="36153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Nfolds</a:t>
            </a:r>
            <a:r>
              <a:rPr lang="en-US" dirty="0" smtClean="0"/>
              <a:t> = 10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Nrounds</a:t>
            </a:r>
            <a:r>
              <a:rPr lang="en-US" dirty="0" smtClean="0"/>
              <a:t> = 16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Subsample = .8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Colsample_bytree</a:t>
            </a:r>
            <a:r>
              <a:rPr lang="en-US" dirty="0" smtClean="0"/>
              <a:t>= .5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Colsample_bynode</a:t>
            </a:r>
            <a:r>
              <a:rPr lang="en-US" dirty="0" smtClean="0"/>
              <a:t> = .5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megWeight</a:t>
            </a:r>
            <a:r>
              <a:rPr lang="en-US" dirty="0" smtClean="0"/>
              <a:t> = 2 (maybe)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Lambda = 1 (larger lambda makes more conservative)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0200" y="1459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Confusion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691467" y="1384688"/>
          <a:ext cx="5554133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3251200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Cell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Prediction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Erythroid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⛔️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285045" y="33005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Results on Progenitor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2181" cy="5319454"/>
          </a:xfrm>
        </p:spPr>
        <p:txBody>
          <a:bodyPr/>
          <a:lstStyle/>
          <a:p>
            <a:r>
              <a:rPr lang="en-US" dirty="0" smtClean="0"/>
              <a:t>Supervised Machine Learning can predict which lineage a progenitor cell will fall into</a:t>
            </a:r>
          </a:p>
          <a:p>
            <a:r>
              <a:rPr lang="en-US" dirty="0" smtClean="0"/>
              <a:t>There are mathematical differences between cell types</a:t>
            </a:r>
          </a:p>
          <a:p>
            <a:r>
              <a:rPr lang="en-US" dirty="0" smtClean="0"/>
              <a:t>We used decision trees for our task, but there are many other types of classifiers (Bayes, k-means, logistic regression, SVM)</a:t>
            </a:r>
          </a:p>
          <a:p>
            <a:r>
              <a:rPr lang="en-US" dirty="0" smtClean="0"/>
              <a:t>Our Confusion Matrix was not perfect on the training set, but the test on the progenitor cells went well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03" y="1027906"/>
            <a:ext cx="3848871" cy="5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dirty="0" smtClean="0"/>
              <a:t>Processing: Data</a:t>
            </a:r>
          </a:p>
          <a:p>
            <a:r>
              <a:rPr lang="en-US" b="1" dirty="0" smtClean="0"/>
              <a:t>Application: Machine Learning</a:t>
            </a:r>
          </a:p>
          <a:p>
            <a:pPr lvl="1"/>
            <a:r>
              <a:rPr lang="en-US" b="1" dirty="0" smtClean="0"/>
              <a:t>Filtering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Gene Output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Conclusions/Discussion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dirty="0" smtClean="0"/>
              <a:t>Processing: Data</a:t>
            </a:r>
          </a:p>
          <a:p>
            <a:r>
              <a:rPr lang="en-US" dirty="0" smtClean="0"/>
              <a:t>Application: Machine Learning / Filtering</a:t>
            </a:r>
          </a:p>
          <a:p>
            <a:r>
              <a:rPr lang="en-US" dirty="0" smtClean="0"/>
              <a:t>Gene Output + Code Sample</a:t>
            </a:r>
          </a:p>
          <a:p>
            <a:r>
              <a:rPr lang="en-US" dirty="0" smtClean="0"/>
              <a:t>Conclusions/Discussion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59" y="1384171"/>
            <a:ext cx="4945439" cy="5730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660" y="-99686"/>
            <a:ext cx="2468137" cy="2468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11" y="884594"/>
            <a:ext cx="2309037" cy="230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6321" y="6211669"/>
            <a:ext cx="348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Henry the Hematopoietic Lineage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5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Metabolic Genes/No Filter</a:t>
            </a:r>
            <a:r>
              <a:rPr lang="en-US" dirty="0" smtClean="0"/>
              <a:t>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 = .8854</a:t>
            </a:r>
          </a:p>
          <a:p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303520" y="1516051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</a:p>
                    <a:p>
                      <a:pPr algn="ctr"/>
                      <a:r>
                        <a:rPr lang="en-US" sz="800" dirty="0" smtClean="0"/>
                        <a:t>GRAN1.21</a:t>
                      </a:r>
                    </a:p>
                    <a:p>
                      <a:pPr algn="ctr"/>
                      <a:r>
                        <a:rPr lang="en-US" sz="800" dirty="0" smtClean="0"/>
                        <a:t>GRAN2.22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EOS.17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900" dirty="0" smtClean="0"/>
                    </a:p>
                    <a:p>
                      <a:pPr algn="ctr"/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Nka1.23</a:t>
                      </a:r>
                    </a:p>
                    <a:p>
                      <a:pPr algn="ctr"/>
                      <a:r>
                        <a:rPr lang="en-US" sz="800" dirty="0" smtClean="0"/>
                        <a:t>Pre-BCELL2.41</a:t>
                      </a:r>
                    </a:p>
                    <a:p>
                      <a:pPr algn="ctr"/>
                      <a:r>
                        <a:rPr lang="en-US" sz="800" dirty="0" smtClean="0"/>
                        <a:t>Pre-BCELL2.46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MEGA1.2</a:t>
                      </a:r>
                    </a:p>
                    <a:p>
                      <a:pPr algn="ctr"/>
                      <a:r>
                        <a:rPr lang="en-US" sz="800" dirty="0" smtClean="0"/>
                        <a:t>MEGA2.5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2616025"/>
            <a:ext cx="4584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8029" cy="6042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76" y="0"/>
            <a:ext cx="6018124" cy="60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3100" y="2768600"/>
            <a:ext cx="748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 the end</a:t>
            </a:r>
            <a:r>
              <a:rPr lang="mr-IN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00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Metabolic Genes/ Megs + PDCs Filtered</a:t>
            </a:r>
            <a:r>
              <a:rPr lang="en-US" dirty="0" smtClean="0"/>
              <a:t>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.9412</a:t>
            </a:r>
          </a:p>
          <a:p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6096000" y="2206223"/>
          <a:ext cx="4389120" cy="412112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  <a:br>
                        <a:rPr lang="en-US" sz="800" dirty="0" smtClean="0"/>
                      </a:br>
                      <a:r>
                        <a:rPr lang="en-US" sz="800" dirty="0" smtClean="0"/>
                        <a:t>BASO1.3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EOS.17</a:t>
                      </a:r>
                    </a:p>
                    <a:p>
                      <a:pPr algn="ctr"/>
                      <a:r>
                        <a:rPr lang="en-US" sz="800" dirty="0" smtClean="0"/>
                        <a:t>GRAN1.21</a:t>
                      </a:r>
                    </a:p>
                    <a:p>
                      <a:pPr algn="ctr"/>
                      <a:r>
                        <a:rPr lang="en-US" sz="800" dirty="0" smtClean="0"/>
                        <a:t>GRAN1.22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kumimoji="0" 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  <a:endParaRPr kumimoji="0" 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NKa4.35</a:t>
                      </a:r>
                    </a:p>
                    <a:p>
                      <a:pPr algn="ctr"/>
                      <a:r>
                        <a:rPr lang="en-US" sz="800" dirty="0" smtClean="0"/>
                        <a:t>Pre-BCELL.46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6" y="2790984"/>
            <a:ext cx="4639324" cy="25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03" y="530436"/>
            <a:ext cx="5656520" cy="5646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3" y="540342"/>
            <a:ext cx="5656520" cy="56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5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2181" cy="4351338"/>
          </a:xfrm>
        </p:spPr>
        <p:txBody>
          <a:bodyPr/>
          <a:lstStyle/>
          <a:p>
            <a:r>
              <a:rPr lang="en-US" dirty="0" smtClean="0"/>
              <a:t>We can try to perfect the model’s AUC for when, outside this experiment, we test on more multipotent cells (higher up Henry’s legs)</a:t>
            </a:r>
          </a:p>
          <a:p>
            <a:r>
              <a:rPr lang="en-US" dirty="0" smtClean="0"/>
              <a:t>Principal Component Analysis compresses multidimensional data into 2D</a:t>
            </a:r>
          </a:p>
          <a:p>
            <a:r>
              <a:rPr lang="en-US" dirty="0" smtClean="0"/>
              <a:t>We can use PCA charts to cross-verify cells that are uncharacteristically like themselves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03" y="1027906"/>
            <a:ext cx="3848871" cy="5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dirty="0" smtClean="0"/>
              <a:t>Processing: Data</a:t>
            </a:r>
          </a:p>
          <a:p>
            <a:r>
              <a:rPr lang="en-US" dirty="0" smtClean="0"/>
              <a:t>Application: Machine Learning</a:t>
            </a:r>
          </a:p>
          <a:p>
            <a:pPr lvl="1"/>
            <a:r>
              <a:rPr lang="en-US" dirty="0" smtClean="0"/>
              <a:t>Filtering</a:t>
            </a:r>
          </a:p>
          <a:p>
            <a:r>
              <a:rPr lang="en-US" b="1" dirty="0" smtClean="0"/>
              <a:t>Gene Output + Code Sample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Conclusions/Discussion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508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Genes used by</a:t>
            </a:r>
            <a:br>
              <a:rPr lang="en-US" dirty="0" smtClean="0"/>
            </a:br>
            <a:r>
              <a:rPr lang="en-US" dirty="0" smtClean="0"/>
              <a:t>Gradient Boost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253" y="365125"/>
            <a:ext cx="5062345" cy="6480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86" y="2075543"/>
            <a:ext cx="3998686" cy="39986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1400" y="6324600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 Tukey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0" y="437722"/>
            <a:ext cx="7980680" cy="58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7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1389380"/>
            <a:ext cx="117221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560" y="5834380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smtClean="0"/>
              <a:t>function should never be wider than your hand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Define our problem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Processing: Data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Application: Machine Learning / Filtering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Gene Output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Conclusions/Discussion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9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Genes per Lineage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6167"/>
            <a:ext cx="283391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Erythroid</a:t>
            </a:r>
          </a:p>
          <a:p>
            <a:r>
              <a:rPr lang="en-US" sz="2400" dirty="0" smtClean="0"/>
              <a:t>Glutathione Peroxidase (GPX1)</a:t>
            </a:r>
          </a:p>
          <a:p>
            <a:r>
              <a:rPr lang="en-US" sz="2400" dirty="0" smtClean="0"/>
              <a:t>Transaldolase 1 (TALDO1)</a:t>
            </a:r>
          </a:p>
          <a:p>
            <a:r>
              <a:rPr lang="en-US" sz="2400" dirty="0" smtClean="0"/>
              <a:t>Catalase (CAT)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79941" y="2034678"/>
            <a:ext cx="2833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Myeloid</a:t>
            </a:r>
          </a:p>
          <a:p>
            <a:r>
              <a:rPr lang="en-US" sz="2400" dirty="0" smtClean="0"/>
              <a:t>Aldehyde Dehydrogenase 2 (ALD2)</a:t>
            </a:r>
          </a:p>
          <a:p>
            <a:r>
              <a:rPr lang="en-US" sz="2400" dirty="0" smtClean="0"/>
              <a:t>Histocompatibility Complex (HLA-DRB4)</a:t>
            </a:r>
          </a:p>
          <a:p>
            <a:r>
              <a:rPr lang="en-US" sz="2400" dirty="0" smtClean="0"/>
              <a:t>Hexokinase 2 (HK2)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21683" y="2006167"/>
            <a:ext cx="2833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Lymphoid</a:t>
            </a:r>
          </a:p>
          <a:p>
            <a:r>
              <a:rPr lang="en-US" sz="2600" dirty="0" smtClean="0"/>
              <a:t>Amylase Alpha 1A (AMY1A)</a:t>
            </a:r>
          </a:p>
          <a:p>
            <a:r>
              <a:rPr lang="en-US" sz="2600" dirty="0"/>
              <a:t>Polypeptide N-</a:t>
            </a:r>
            <a:r>
              <a:rPr lang="en-US" sz="2600" dirty="0" err="1"/>
              <a:t>Acetylgalactosaminyltransferase</a:t>
            </a:r>
            <a:r>
              <a:rPr lang="en-US" sz="2600" dirty="0"/>
              <a:t> 11 (GALNT11)</a:t>
            </a:r>
            <a:r>
              <a:rPr lang="en-US" sz="2600" dirty="0" smtClean="0">
                <a:effectLst/>
              </a:rPr>
              <a:t> </a:t>
            </a:r>
          </a:p>
          <a:p>
            <a:r>
              <a:rPr lang="en-US" sz="2600" dirty="0"/>
              <a:t>3'-Phosphoadenosine 5'-Phosphosulfate Synthase 2 (PAPSS2)</a:t>
            </a:r>
            <a:r>
              <a:rPr lang="en-US" sz="2600" dirty="0" smtClean="0">
                <a:effectLst/>
              </a:rPr>
              <a:t>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506022"/>
            <a:ext cx="224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Top Hits, best cluster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21682" y="1413689"/>
            <a:ext cx="257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Least Hits</a:t>
            </a:r>
            <a:r>
              <a:rPr lang="en-US" smtClean="0"/>
              <a:t>, worst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40" y="-257861"/>
            <a:ext cx="5601586" cy="7115861"/>
          </a:xfrm>
          <a:prstGeom prst="rect">
            <a:avLst/>
          </a:prstGeom>
        </p:spPr>
      </p:pic>
      <p:sp>
        <p:nvSpPr>
          <p:cNvPr id="8" name="Text Box 13"/>
          <p:cNvSpPr txBox="1"/>
          <p:nvPr/>
        </p:nvSpPr>
        <p:spPr>
          <a:xfrm>
            <a:off x="7389628" y="4548667"/>
            <a:ext cx="3659372" cy="959237"/>
          </a:xfrm>
          <a:prstGeom prst="rect">
            <a:avLst/>
          </a:prstGeom>
          <a:solidFill>
            <a:prstClr val="white"/>
          </a:solidFill>
          <a:ln>
            <a:noFill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  <a:t>Figure 6; heat map of metabolic genes, PDC's and Megakaryocytes filtered</a:t>
            </a:r>
            <a:b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</a:br>
            <a: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  <a:t>Yellow genes are highly expressed in erythroid lineage</a:t>
            </a:r>
            <a:b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</a:br>
            <a: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  <a:t>Green genes are highly expressed in myeloid lineage</a:t>
            </a:r>
            <a:b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</a:br>
            <a:r>
              <a:rPr lang="en-US" sz="900" i="1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  <a:t>Blue genes are highly expressed in Lymphoid lineage</a:t>
            </a:r>
          </a:p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sz="900" i="1" dirty="0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  <a:t/>
            </a:r>
            <a:br>
              <a:rPr lang="en-US" sz="900" i="1" dirty="0">
                <a:solidFill>
                  <a:srgbClr val="44546A"/>
                </a:solidFill>
                <a:effectLst/>
                <a:latin typeface="Calibri" charset="0"/>
                <a:ea typeface="Calibri" charset="0"/>
                <a:cs typeface="Arial" charset="0"/>
              </a:rPr>
            </a:br>
            <a:endParaRPr lang="en-US" sz="900" i="1" dirty="0">
              <a:solidFill>
                <a:srgbClr val="44546A"/>
              </a:solidFill>
              <a:effectLst/>
              <a:latin typeface="Calibri" charset="0"/>
              <a:ea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732181" cy="4872887"/>
          </a:xfrm>
        </p:spPr>
        <p:txBody>
          <a:bodyPr>
            <a:normAutofit/>
          </a:bodyPr>
          <a:lstStyle/>
          <a:p>
            <a:r>
              <a:rPr lang="en-US" dirty="0" smtClean="0"/>
              <a:t>The Gradient Boost Algorithm gave us the top genes it used to sort cells</a:t>
            </a:r>
          </a:p>
          <a:p>
            <a:r>
              <a:rPr lang="en-US" dirty="0" smtClean="0"/>
              <a:t>We can use boxplots and heat maps to verify which cell-type correlates with high </a:t>
            </a:r>
            <a:r>
              <a:rPr lang="en-US" b="1" dirty="0" smtClean="0"/>
              <a:t>OR</a:t>
            </a:r>
            <a:r>
              <a:rPr lang="en-US" dirty="0" smtClean="0"/>
              <a:t> low expression of which gene</a:t>
            </a:r>
          </a:p>
          <a:p>
            <a:r>
              <a:rPr lang="en-US" dirty="0" smtClean="0"/>
              <a:t>This output can help guide wet lab experiments in the future</a:t>
            </a:r>
          </a:p>
          <a:p>
            <a:pPr lvl="1"/>
            <a:r>
              <a:rPr lang="en-US" dirty="0" smtClean="0"/>
              <a:t>Ex: would high GPX1 expression in an HSC result in an erythroid cell?</a:t>
            </a:r>
          </a:p>
          <a:p>
            <a:r>
              <a:rPr lang="en-US" dirty="0" smtClean="0"/>
              <a:t>We have a few levels left to continue testing (travel up toward Henry’s head)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03" y="1027906"/>
            <a:ext cx="3848871" cy="5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dirty="0" smtClean="0"/>
              <a:t>Processing: Data</a:t>
            </a:r>
          </a:p>
          <a:p>
            <a:r>
              <a:rPr lang="en-US" dirty="0" smtClean="0"/>
              <a:t>Application: Machine Learning</a:t>
            </a:r>
          </a:p>
          <a:p>
            <a:pPr lvl="1"/>
            <a:r>
              <a:rPr lang="en-US" dirty="0" smtClean="0"/>
              <a:t>Filtering</a:t>
            </a:r>
          </a:p>
          <a:p>
            <a:r>
              <a:rPr lang="en-US" dirty="0" smtClean="0"/>
              <a:t>Gene Output</a:t>
            </a:r>
          </a:p>
          <a:p>
            <a:r>
              <a:rPr lang="en-US" b="1" dirty="0" smtClean="0"/>
              <a:t>Conclusions/Discussion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26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86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Metabolism is a key regulator in Hematopoietic stem cell differentiation in humans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7828" y="2984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7828" y="4444779"/>
            <a:ext cx="10515600" cy="1828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Not rejected:</a:t>
            </a:r>
          </a:p>
          <a:p>
            <a:r>
              <a:rPr lang="en-US" dirty="0" smtClean="0"/>
              <a:t>Algorithmic focus on Erythroid Cells</a:t>
            </a:r>
          </a:p>
          <a:p>
            <a:r>
              <a:rPr lang="en-US" dirty="0" smtClean="0"/>
              <a:t>Looking at Progenitor Cells, not Stem Cells</a:t>
            </a:r>
          </a:p>
          <a:p>
            <a:r>
              <a:rPr lang="en-US" dirty="0" smtClean="0"/>
              <a:t>Correlative, not causative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851604"/>
              </p:ext>
            </p:extLst>
          </p:nvPr>
        </p:nvGraphicFramePr>
        <p:xfrm>
          <a:off x="6264546" y="1190847"/>
          <a:ext cx="5554133" cy="5287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3251200"/>
                <a:gridCol w="677333"/>
              </a:tblGrid>
              <a:tr h="4720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Cell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Prediction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GMP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Myeloid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/>
                        <a:t>Erythroid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⛔️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MEP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Erythroid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  <a:latin typeface="Apple Color Emoji" charset="0"/>
                        </a:rPr>
                        <a:t>✅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285045" y="33005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Compelling Results for Early Stages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6" y="1127352"/>
            <a:ext cx="4945439" cy="57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838200" y="1825624"/>
            <a:ext cx="6817242" cy="42349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and mathematics are just one way man attempts to order the universe</a:t>
            </a:r>
          </a:p>
          <a:p>
            <a:r>
              <a:rPr lang="en-US" dirty="0" smtClean="0"/>
              <a:t>Different algorithms will give different results (k-clusters vs. heat map)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65050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Takeaways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61" y="650505"/>
            <a:ext cx="4945439" cy="57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98920" cy="4351338"/>
          </a:xfrm>
        </p:spPr>
        <p:txBody>
          <a:bodyPr/>
          <a:lstStyle/>
          <a:p>
            <a:r>
              <a:rPr lang="en-US" dirty="0" smtClean="0"/>
              <a:t>Find Larger Datasets for better training</a:t>
            </a:r>
          </a:p>
          <a:p>
            <a:r>
              <a:rPr lang="en-US" dirty="0" smtClean="0"/>
              <a:t>Wet Lab Experiments: run script on HSC’s and verify via wet lab tracking</a:t>
            </a:r>
          </a:p>
          <a:p>
            <a:r>
              <a:rPr lang="en-US" dirty="0" smtClean="0"/>
              <a:t>Up/downregulate metabolic genes in HSC’s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003" y="1027906"/>
            <a:ext cx="3848871" cy="505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85" y="75280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All Genes/No Filter</a:t>
            </a:r>
            <a:r>
              <a:rPr lang="en-US" dirty="0" smtClean="0"/>
              <a:t>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.8936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300980" y="1516051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  <a:p>
                      <a:pPr algn="ctr"/>
                      <a:r>
                        <a:rPr lang="en-US" sz="800" dirty="0" smtClean="0"/>
                        <a:t>MEGA2.10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GRAN2.22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900" dirty="0" smtClean="0"/>
                    </a:p>
                    <a:p>
                      <a:pPr algn="ctr"/>
                      <a:r>
                        <a:rPr lang="en-US" sz="800" dirty="0" smtClean="0"/>
                        <a:t>ERY2.11</a:t>
                      </a:r>
                      <a:endParaRPr lang="en-US" sz="8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2896393"/>
            <a:ext cx="4178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our problem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61" y="664976"/>
            <a:ext cx="4945439" cy="5730648"/>
          </a:xfrm>
        </p:spPr>
      </p:pic>
      <p:sp>
        <p:nvSpPr>
          <p:cNvPr id="5" name="TextBox 4"/>
          <p:cNvSpPr txBox="1"/>
          <p:nvPr/>
        </p:nvSpPr>
        <p:spPr>
          <a:xfrm>
            <a:off x="838200" y="193270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Hematopoiesis is the process by which hematopoietic stem and progenitor cells (HSPCs) give rise to all blood cell types.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096491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Interested in predicting the lineage bias of early progenitor cells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Important because many diseases arise from abnormal ratios in blood cells (leukemia)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8361" y="6118625"/>
            <a:ext cx="5343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Sender R, Fuchs S, Milo R. PLOS Biology (2016); </a:t>
            </a:r>
            <a:r>
              <a:rPr lang="en-US" sz="1200" dirty="0" err="1" smtClean="0"/>
              <a:t>Laurenti</a:t>
            </a:r>
            <a:r>
              <a:rPr lang="en-US" sz="1200" dirty="0" smtClean="0"/>
              <a:t>, E. et al., Nature (2018)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42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5903" cy="612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96" y="0"/>
            <a:ext cx="6042804" cy="612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Metabolic Genes/No Filter</a:t>
            </a:r>
            <a:r>
              <a:rPr lang="en-US" dirty="0" smtClean="0"/>
              <a:t>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 = .8854</a:t>
            </a:r>
          </a:p>
          <a:p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303520" y="1516051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</a:p>
                    <a:p>
                      <a:pPr algn="ctr"/>
                      <a:r>
                        <a:rPr lang="en-US" sz="800" dirty="0" smtClean="0"/>
                        <a:t>GRAN1.21</a:t>
                      </a:r>
                    </a:p>
                    <a:p>
                      <a:pPr algn="ctr"/>
                      <a:r>
                        <a:rPr lang="en-US" sz="800" dirty="0" smtClean="0"/>
                        <a:t>GRAN2.22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EOS.17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900" dirty="0" smtClean="0"/>
                    </a:p>
                    <a:p>
                      <a:pPr algn="ctr"/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Nka1.23</a:t>
                      </a:r>
                    </a:p>
                    <a:p>
                      <a:pPr algn="ctr"/>
                      <a:r>
                        <a:rPr lang="en-US" sz="800" dirty="0" smtClean="0"/>
                        <a:t>Pre-BCELL2.41</a:t>
                      </a:r>
                    </a:p>
                    <a:p>
                      <a:pPr algn="ctr"/>
                      <a:r>
                        <a:rPr lang="en-US" sz="800" dirty="0" smtClean="0"/>
                        <a:t>Pre-BCELL2.46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MEGA1.2</a:t>
                      </a:r>
                    </a:p>
                    <a:p>
                      <a:pPr algn="ctr"/>
                      <a:r>
                        <a:rPr lang="en-US" sz="800" dirty="0" smtClean="0"/>
                        <a:t>MEGA2.5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2616025"/>
            <a:ext cx="4584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18029" cy="60420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76" y="0"/>
            <a:ext cx="6018124" cy="60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All Genes/PDC Filtered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3968"/>
            <a:ext cx="10515600" cy="4351338"/>
          </a:xfrm>
        </p:spPr>
        <p:txBody>
          <a:bodyPr/>
          <a:lstStyle/>
          <a:p>
            <a:r>
              <a:rPr lang="en-US" dirty="0" smtClean="0"/>
              <a:t>AUC = .892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4477295" y="1458102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  <a:p>
                      <a:pPr algn="ctr"/>
                      <a:r>
                        <a:rPr lang="en-US" sz="800" dirty="0" smtClean="0"/>
                        <a:t>MEGA2.7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MEGA2.10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GRAN3.30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900" dirty="0" smtClean="0"/>
                    </a:p>
                    <a:p>
                      <a:pPr algn="ctr"/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79700"/>
            <a:ext cx="4114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Metabolic Genes/PDC Filtered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 = .8725</a:t>
            </a:r>
          </a:p>
          <a:p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4736375" y="1458102"/>
          <a:ext cx="5486400" cy="50863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</a:p>
                    <a:p>
                      <a:pPr algn="ctr"/>
                      <a:r>
                        <a:rPr lang="en-US" sz="800" dirty="0" smtClean="0"/>
                        <a:t>MEGA1.3</a:t>
                      </a:r>
                    </a:p>
                    <a:p>
                      <a:pPr algn="ctr"/>
                      <a:r>
                        <a:rPr lang="en-US" sz="800" dirty="0" smtClean="0"/>
                        <a:t>MEGA1.4</a:t>
                      </a:r>
                    </a:p>
                    <a:p>
                      <a:pPr algn="ctr"/>
                      <a:r>
                        <a:rPr lang="en-US" sz="800" dirty="0" smtClean="0"/>
                        <a:t>MEGA1.5</a:t>
                      </a:r>
                    </a:p>
                    <a:p>
                      <a:pPr algn="ctr"/>
                      <a:r>
                        <a:rPr lang="en-US" sz="800" dirty="0" smtClean="0"/>
                        <a:t>MEGA1.10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GRAN1.23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MEGA2.11</a:t>
                      </a:r>
                      <a:endParaRPr lang="en-US" sz="8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BASO1.2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EOS.17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ERY2.10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Nka4.35</a:t>
                      </a:r>
                    </a:p>
                    <a:p>
                      <a:pPr algn="ctr"/>
                      <a:r>
                        <a:rPr lang="en-US" sz="800" dirty="0" smtClean="0"/>
                        <a:t>Pre-BCELL3.46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8" y="3169920"/>
            <a:ext cx="4052268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 smtClean="0">
                <a:hlinkClick r:id="rId2" action="ppaction://hlinkfile"/>
              </a:rPr>
              <a:t>Metabolic Genes/Filtered Meg.3 Meg.4 Myeloid.2 Myeloid.23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.8903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867400" y="1516052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Pre-BCELL3.46</a:t>
                      </a:r>
                      <a:endParaRPr lang="en-US" sz="8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MEGA2.5</a:t>
                      </a:r>
                    </a:p>
                    <a:p>
                      <a:pPr algn="ctr"/>
                      <a:r>
                        <a:rPr lang="en-US" sz="800" dirty="0" smtClean="0"/>
                        <a:t>MEGA2.7</a:t>
                      </a:r>
                    </a:p>
                    <a:p>
                      <a:pPr algn="ctr"/>
                      <a:r>
                        <a:rPr lang="en-US" sz="800" dirty="0" smtClean="0"/>
                        <a:t>MEGA2.10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GRAN1.21</a:t>
                      </a:r>
                    </a:p>
                    <a:p>
                      <a:pPr algn="ctr"/>
                      <a:r>
                        <a:rPr lang="en-US" sz="800" dirty="0" smtClean="0"/>
                        <a:t>GRAN1.22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9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MEGA1.2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" y="2697480"/>
            <a:ext cx="5177854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All Genes/</a:t>
            </a:r>
            <a:r>
              <a:rPr lang="en-US" dirty="0">
                <a:hlinkClick r:id="rId2" action="ppaction://hlinkfile"/>
              </a:rPr>
              <a:t>Filtered Meg.3 Meg.4 Myeloid.2 Myeloid.23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 .9225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867400" y="1516052"/>
          <a:ext cx="5486400" cy="497048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MEGA2.5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</a:p>
                    <a:p>
                      <a:pPr algn="ctr"/>
                      <a:r>
                        <a:rPr lang="en-US" sz="800" dirty="0" smtClean="0"/>
                        <a:t>MEG2.9</a:t>
                      </a:r>
                    </a:p>
                    <a:p>
                      <a:pPr algn="ctr"/>
                      <a:r>
                        <a:rPr lang="en-US" sz="800" dirty="0" smtClean="0"/>
                        <a:t>MEG2.10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BASO1.5</a:t>
                      </a:r>
                    </a:p>
                    <a:p>
                      <a:pPr algn="ctr"/>
                      <a:r>
                        <a:rPr lang="en-US" sz="800" dirty="0" smtClean="0"/>
                        <a:t>GRAN1.22</a:t>
                      </a:r>
                    </a:p>
                    <a:p>
                      <a:pPr algn="ctr"/>
                      <a:r>
                        <a:rPr lang="en-US" sz="800" dirty="0" smtClean="0"/>
                        <a:t>GRAN3.30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Meg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9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ERY2.10</a:t>
                      </a:r>
                    </a:p>
                    <a:p>
                      <a:pPr algn="ctr"/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MEGA1.2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" y="2841614"/>
            <a:ext cx="5327096" cy="24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 action="ppaction://hlinkfile"/>
              </a:rPr>
              <a:t>Metabolic Genes/Megs + Myeloid.2,Myeloid.5 Myeloid.22, Myeloid.23, Erythroid.10, Lymphoid.46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.9816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5471160" y="2206223"/>
          <a:ext cx="4389120" cy="39707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ERY1.2</a:t>
                      </a:r>
                      <a:endParaRPr lang="en-US" sz="16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EOS.17</a:t>
                      </a:r>
                    </a:p>
                    <a:p>
                      <a:pPr algn="ctr"/>
                      <a:r>
                        <a:rPr lang="en-US" sz="800" dirty="0" smtClean="0"/>
                        <a:t>GRAN1.21</a:t>
                      </a:r>
                    </a:p>
                    <a:p>
                      <a:pPr algn="ctr"/>
                      <a:r>
                        <a:rPr lang="en-US" sz="800" dirty="0" smtClean="0"/>
                        <a:t>GRAN3.30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3175593"/>
            <a:ext cx="3784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8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 action="ppaction://hlinkfile"/>
              </a:rPr>
              <a:t>All Genes/Megs </a:t>
            </a:r>
            <a:r>
              <a:rPr lang="en-US" dirty="0">
                <a:hlinkClick r:id="rId2" action="ppaction://hlinkfile"/>
              </a:rPr>
              <a:t>+ Myeloid.2,Myeloid.5 Myeloid.22, Myeloid.23, Erythroid.10, Lymphoid.46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AUC: .9939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6096000" y="2206223"/>
          <a:ext cx="4389120" cy="39707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</a:tblGrid>
              <a:tr h="88407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Erythroid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0871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Lymphoid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</a:p>
                    <a:p>
                      <a:pPr algn="ctr"/>
                      <a:r>
                        <a:rPr lang="en-US" sz="800" dirty="0" smtClean="0"/>
                        <a:t>GRAN3.30</a:t>
                      </a:r>
                    </a:p>
                    <a:p>
                      <a:pPr algn="ctr"/>
                      <a:endParaRPr lang="en-US" sz="800" dirty="0" smtClean="0"/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9997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Myeloid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kumimoji="0" lang="en-US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  <a:p>
                      <a:pPr algn="ctr"/>
                      <a:r>
                        <a:rPr lang="en-US" sz="800" dirty="0" smtClean="0"/>
                        <a:t>Pre-BCELL2.41</a:t>
                      </a: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38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40284" marR="140284" marT="70142" marB="701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" y="3340894"/>
            <a:ext cx="4305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19100"/>
            <a:ext cx="57785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ew paradigms on hematopoietic stem cell differentiation | Springer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992" y="625976"/>
            <a:ext cx="65246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72416" y="526093"/>
            <a:ext cx="701458" cy="1252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32020" y="625976"/>
            <a:ext cx="2261667" cy="15034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61395" y="2956302"/>
            <a:ext cx="2006222" cy="380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9305" y="2901950"/>
            <a:ext cx="2006222" cy="234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67930" y="3868248"/>
            <a:ext cx="2006222" cy="25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70853" y="3868248"/>
            <a:ext cx="1924548" cy="23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205113" y="3667027"/>
            <a:ext cx="395926" cy="35821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809191" y="3667027"/>
            <a:ext cx="395926" cy="35821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Metabolism is a key regulator in Hematopoietic stem cell differentiation in humans</a:t>
            </a:r>
          </a:p>
        </p:txBody>
      </p:sp>
    </p:spTree>
    <p:extLst>
      <p:ext uri="{BB962C8B-B14F-4D97-AF65-F5344CB8AC3E}">
        <p14:creationId xmlns:p14="http://schemas.microsoft.com/office/powerpoint/2010/main" val="20519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our problem</a:t>
            </a:r>
          </a:p>
          <a:p>
            <a:r>
              <a:rPr lang="en-US" b="1" dirty="0" smtClean="0"/>
              <a:t>Processing: Data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Application: Machine Learning / Filtering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Gene Output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Conclusions/Discussion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14" y="986971"/>
            <a:ext cx="6210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10037</TotalTime>
  <Words>2125</Words>
  <Application>Microsoft Macintosh PowerPoint</Application>
  <PresentationFormat>Widescreen</PresentationFormat>
  <Paragraphs>713</Paragraphs>
  <Slides>59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Apple Color Emoji</vt:lpstr>
      <vt:lpstr>Calibri</vt:lpstr>
      <vt:lpstr>Calibri Light</vt:lpstr>
      <vt:lpstr>Cambria Math</vt:lpstr>
      <vt:lpstr>Mangal</vt:lpstr>
      <vt:lpstr>Arial</vt:lpstr>
      <vt:lpstr>Office Theme</vt:lpstr>
      <vt:lpstr>Identifying Metabolic Regulators of Human Stem Cell Differentiation using Machine Learning</vt:lpstr>
      <vt:lpstr>About Me</vt:lpstr>
      <vt:lpstr>Outline for Today</vt:lpstr>
      <vt:lpstr>Outline for Today</vt:lpstr>
      <vt:lpstr>Defining our problem</vt:lpstr>
      <vt:lpstr>PowerPoint Presentation</vt:lpstr>
      <vt:lpstr>Hypothesis</vt:lpstr>
      <vt:lpstr>Outline for Today</vt:lpstr>
      <vt:lpstr>PowerPoint Presentation</vt:lpstr>
      <vt:lpstr>PowerPoint Presentation</vt:lpstr>
      <vt:lpstr>Source of Data</vt:lpstr>
      <vt:lpstr>Normalization of DMAP data</vt:lpstr>
      <vt:lpstr>ComBat Method</vt:lpstr>
      <vt:lpstr>Robust Multi-array Average (RMA) Normalization</vt:lpstr>
      <vt:lpstr>Upshot</vt:lpstr>
      <vt:lpstr>Outline for Today</vt:lpstr>
      <vt:lpstr>Hypothesis</vt:lpstr>
      <vt:lpstr>PowerPoint Presentation</vt:lpstr>
      <vt:lpstr>PowerPoint Presentation</vt:lpstr>
      <vt:lpstr>Supervised Learning</vt:lpstr>
      <vt:lpstr>Supervised Learning</vt:lpstr>
      <vt:lpstr>Supervised Learning</vt:lpstr>
      <vt:lpstr>Gradient Boost</vt:lpstr>
      <vt:lpstr>PowerPoint Presentation</vt:lpstr>
      <vt:lpstr>Gradient Boosting for Classification</vt:lpstr>
      <vt:lpstr>MC Area under the Curve: .8791</vt:lpstr>
      <vt:lpstr>PowerPoint Presentation</vt:lpstr>
      <vt:lpstr>Upshot</vt:lpstr>
      <vt:lpstr>Outline for Today</vt:lpstr>
      <vt:lpstr>Metabolic Genes/No Filter *</vt:lpstr>
      <vt:lpstr>PowerPoint Presentation</vt:lpstr>
      <vt:lpstr>PowerPoint Presentation</vt:lpstr>
      <vt:lpstr>Metabolic Genes/ Megs + PDCs Filtered *</vt:lpstr>
      <vt:lpstr>PowerPoint Presentation</vt:lpstr>
      <vt:lpstr>Upshot</vt:lpstr>
      <vt:lpstr>Outline for Today</vt:lpstr>
      <vt:lpstr>Top Genes used by Gradient Boost</vt:lpstr>
      <vt:lpstr>PowerPoint Presentation</vt:lpstr>
      <vt:lpstr>PowerPoint Presentation</vt:lpstr>
      <vt:lpstr>Top Genes per Lineage</vt:lpstr>
      <vt:lpstr>PowerPoint Presentation</vt:lpstr>
      <vt:lpstr>Upshot</vt:lpstr>
      <vt:lpstr>Outline for Today</vt:lpstr>
      <vt:lpstr>Hypothesis</vt:lpstr>
      <vt:lpstr>PowerPoint Presentation</vt:lpstr>
      <vt:lpstr>PowerPoint Presentation</vt:lpstr>
      <vt:lpstr>Next Steps</vt:lpstr>
      <vt:lpstr>Questions?</vt:lpstr>
      <vt:lpstr>All Genes/No Filter *</vt:lpstr>
      <vt:lpstr>PowerPoint Presentation</vt:lpstr>
      <vt:lpstr>Metabolic Genes/No Filter *</vt:lpstr>
      <vt:lpstr>PowerPoint Presentation</vt:lpstr>
      <vt:lpstr>All Genes/PDC Filtered</vt:lpstr>
      <vt:lpstr>Metabolic Genes/PDC Filtered</vt:lpstr>
      <vt:lpstr>Metabolic Genes/Filtered Meg.3 Meg.4 Myeloid.2 Myeloid.23</vt:lpstr>
      <vt:lpstr>All Genes/Filtered Meg.3 Meg.4 Myeloid.2 Myeloid.23</vt:lpstr>
      <vt:lpstr>Metabolic Genes/Megs + Myeloid.2,Myeloid.5 Myeloid.22, Myeloid.23, Erythroid.10, Lymphoid.46</vt:lpstr>
      <vt:lpstr>All Genes/Megs + Myeloid.2,Myeloid.5 Myeloid.22, Myeloid.23, Erythroid.10, Lymphoid.46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Jordan Mirhossaini</dc:creator>
  <cp:lastModifiedBy>Cameron Jordan Mirhossaini</cp:lastModifiedBy>
  <cp:revision>43</cp:revision>
  <dcterms:created xsi:type="dcterms:W3CDTF">2022-08-09T00:47:47Z</dcterms:created>
  <dcterms:modified xsi:type="dcterms:W3CDTF">2022-08-16T00:05:15Z</dcterms:modified>
</cp:coreProperties>
</file>